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  <p:sldMasterId id="2147483756" r:id="rId2"/>
  </p:sldMasterIdLst>
  <p:notesMasterIdLst>
    <p:notesMasterId r:id="rId37"/>
  </p:notesMasterIdLst>
  <p:sldIdLst>
    <p:sldId id="409" r:id="rId3"/>
    <p:sldId id="329" r:id="rId4"/>
    <p:sldId id="330" r:id="rId5"/>
    <p:sldId id="335" r:id="rId6"/>
    <p:sldId id="332" r:id="rId7"/>
    <p:sldId id="334" r:id="rId8"/>
    <p:sldId id="337" r:id="rId9"/>
    <p:sldId id="372" r:id="rId10"/>
    <p:sldId id="403" r:id="rId11"/>
    <p:sldId id="340" r:id="rId12"/>
    <p:sldId id="366" r:id="rId13"/>
    <p:sldId id="341" r:id="rId14"/>
    <p:sldId id="367" r:id="rId15"/>
    <p:sldId id="342" r:id="rId16"/>
    <p:sldId id="343" r:id="rId17"/>
    <p:sldId id="368" r:id="rId18"/>
    <p:sldId id="344" r:id="rId19"/>
    <p:sldId id="345" r:id="rId20"/>
    <p:sldId id="405" r:id="rId21"/>
    <p:sldId id="406" r:id="rId22"/>
    <p:sldId id="407" r:id="rId23"/>
    <p:sldId id="408" r:id="rId24"/>
    <p:sldId id="379" r:id="rId25"/>
    <p:sldId id="380" r:id="rId26"/>
    <p:sldId id="381" r:id="rId27"/>
    <p:sldId id="382" r:id="rId28"/>
    <p:sldId id="383" r:id="rId29"/>
    <p:sldId id="374" r:id="rId30"/>
    <p:sldId id="384" r:id="rId31"/>
    <p:sldId id="376" r:id="rId32"/>
    <p:sldId id="377" r:id="rId33"/>
    <p:sldId id="390" r:id="rId34"/>
    <p:sldId id="298" r:id="rId35"/>
    <p:sldId id="391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496" y="-2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38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notesMaster" Target="notesMasters/notes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2DB54671-F5F5-964F-B628-24124E7FB397}" type="datetimeFigureOut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charset="0"/>
              </a:defRPr>
            </a:lvl1pPr>
          </a:lstStyle>
          <a:p>
            <a:pPr>
              <a:defRPr/>
            </a:pPr>
            <a:fld id="{8961D7AD-9895-8B4D-AD3A-375B77379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212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MS PGothic" charset="0"/>
            </a:endParaRP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706B65FC-98BB-1740-A391-FAED71AA8F9F}" type="slidenum">
              <a:rPr lang="en-US" sz="1200">
                <a:latin typeface="Calibri" charset="0"/>
              </a:rPr>
              <a:pPr eaLnBrk="1" hangingPunct="1"/>
              <a:t>1</a:t>
            </a:fld>
            <a:endParaRPr lang="en-US" sz="12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87318-DCE6-294E-985C-A3585AFD72FD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33643-4C0E-A746-BD9D-7B3A9F0F8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4F59D8-6CDE-C34D-867A-B96D384595BB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43872-2FEB-3648-8E8D-0930ABDEB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82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301B5-3446-B348-B7AA-C6DCEDB4D733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1ECAC-31BC-0A4A-847A-1F60E657C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86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914400 h 1000"/>
              <a:gd name="T2" fmla="*/ 0 w 1000"/>
              <a:gd name="T3" fmla="*/ 0 h 1000"/>
              <a:gd name="T4" fmla="*/ 79248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4E3563-0F20-7B47-A553-DCF32227EF95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6F5360-90E2-3D40-93D6-7628B58882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099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0C6025-B7E7-7441-894F-50129062B131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F68ED-3381-0447-877A-61CE317C3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89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CC7F4-3BCE-5440-BCF3-3973E6164D6E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25300-F060-4645-B678-F31ADD0BA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50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FA2F5-5E2E-0A42-901C-6B01DBB31C57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2CBF8-BA35-5845-9FFE-284C251095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967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25C48-5148-9E4D-81B0-EB84155ED80C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4E367-0C93-3C41-AB14-CA98FB2BBB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038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BC31-7732-364D-AD75-0650AA0B75A0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224A4-6890-1B4F-B33C-EFF6BC6B8C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388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17618-27A3-7641-A007-5A9BF9BC312C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DBEB7-195D-4543-B7E1-30683683D2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006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5FF62-2997-5B4E-8293-E8AC581B1B43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6D9E5F-1448-CB47-AEC6-A5EB413441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95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ED2FD-AF44-814A-B2AB-8E268EF8F2F2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A3426-BE0F-B346-A746-B2D92B8DF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7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0D1AD-B6A9-E54A-9010-1436A162D100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EBB25-8EE8-EF4F-A4D2-8FC05581B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27925-ED55-4742-9F16-520019058C22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CDF6D-0389-BA4B-9C0C-2858D4A08C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652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E75EA-0206-494D-BB6A-65FBA5D0781E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09BAD-8947-584C-8448-0DDD64DCF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6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B7305-CBA5-4349-9F19-C199502DD728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Craniopharyngioma:Management principles and recent advances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70280-CD49-0E42-8933-4CA5152D3B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19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71E9F-1516-294E-8963-80F260730A7D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Craniopharyngioma:Management principles and recent advances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202A3-0CA5-3A45-8E58-4080EE608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36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DBF60-539B-5D4A-A737-BC1EF0FAC61C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Craniopharyngioma:Management principles and recent advances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E40AB-3853-9D43-AB13-D31FE788CE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73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97BDA-A950-CC4A-9CD7-4178ED7EFAAD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Craniopharyngioma:Management principles and recent advances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47E23-963F-A24A-BFDA-3EA66BED8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7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25C09-0B2A-6542-B24D-FF3252613B80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Craniopharyngioma:Management principles and recent advances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4415C-B40D-B146-92CA-11C303F7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27B7A-FFC8-6844-B02C-D689A1931336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Craniopharyngioma:Management principles and recent advances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9C54A-0C07-DB47-ACE0-3752D6A55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169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08E41-95F1-A24C-AE9A-C84C6B8B5B5F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Craniopharyngioma:Management principles and recent advances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C6C9A-6D28-7047-AC2A-3969733FC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5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33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/>
            </a:lvl1pPr>
          </a:lstStyle>
          <a:p>
            <a:pPr>
              <a:defRPr/>
            </a:pPr>
            <a:fld id="{DBBE75D4-0744-5642-A190-E12306D10616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1433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Craniopharyngioma:Management principles and recent advances</a:t>
            </a:r>
          </a:p>
        </p:txBody>
      </p:sp>
      <p:sp>
        <p:nvSpPr>
          <p:cNvPr id="1433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/>
            </a:lvl1pPr>
          </a:lstStyle>
          <a:p>
            <a:pPr>
              <a:defRPr/>
            </a:pPr>
            <a:fld id="{48666CE5-2F20-6048-AFB4-125A761D3A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082" r:id="rId4"/>
    <p:sldLayoutId id="2147484083" r:id="rId5"/>
    <p:sldLayoutId id="2147484084" r:id="rId6"/>
    <p:sldLayoutId id="2147484085" r:id="rId7"/>
    <p:sldLayoutId id="2147484086" r:id="rId8"/>
    <p:sldLayoutId id="2147484087" r:id="rId9"/>
    <p:sldLayoutId id="2147484088" r:id="rId10"/>
    <p:sldLayoutId id="214748408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Garamond" charset="0"/>
              </a:defRPr>
            </a:lvl1pPr>
          </a:lstStyle>
          <a:p>
            <a:pPr>
              <a:defRPr/>
            </a:pPr>
            <a:fld id="{52B1FD86-7EF9-F545-82F3-7197B22BF506}" type="datetime1">
              <a:rPr lang="en-US"/>
              <a:pPr>
                <a:defRPr/>
              </a:pPr>
              <a:t>19/12/13</a:t>
            </a:fld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Garamond" charset="0"/>
              </a:defRPr>
            </a:lvl1pPr>
          </a:lstStyle>
          <a:p>
            <a:pPr>
              <a:defRPr/>
            </a:pPr>
            <a:fld id="{5944FD4A-7471-8B45-9061-06BC818E5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0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3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eaLnBrk="1" hangingPunct="1"/>
            <a:r>
              <a:rPr lang="en-US" sz="4400" dirty="0" smtClean="0">
                <a:latin typeface="Garamond" charset="0"/>
                <a:ea typeface="MS PGothic" charset="0"/>
              </a:rPr>
              <a:t>CRANIOPHARYNGIOMA:</a:t>
            </a:r>
            <a:br>
              <a:rPr lang="en-US" sz="4400" dirty="0" smtClean="0">
                <a:latin typeface="Garamond" charset="0"/>
                <a:ea typeface="MS PGothic" charset="0"/>
              </a:rPr>
            </a:br>
            <a:r>
              <a:rPr lang="en-US" sz="4400" dirty="0" smtClean="0">
                <a:latin typeface="Garamond" charset="0"/>
                <a:ea typeface="MS PGothic" charset="0"/>
              </a:rPr>
              <a:t>MANAGEMENT PRINCIPLES AND RECENT ADVANCES</a:t>
            </a:r>
            <a:endParaRPr lang="en-US" sz="4400" dirty="0">
              <a:latin typeface="Garamond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36866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Anterior Midline Approach</a:t>
            </a:r>
          </a:p>
        </p:txBody>
      </p:sp>
      <p:sp>
        <p:nvSpPr>
          <p:cNvPr id="36867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b="1">
                <a:latin typeface="Arial" charset="0"/>
                <a:ea typeface="MS PGothic" charset="0"/>
              </a:rPr>
              <a:t>Trans-sphenoidal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Grade I and II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Decreased risk of visual injury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Difficult in young children </a:t>
            </a:r>
            <a:r>
              <a:rPr lang="en-US">
                <a:latin typeface="Arial" charset="0"/>
                <a:ea typeface="MS PGothic" charset="0"/>
              </a:rPr>
              <a:t>(non-pneumatised sphenoid sinus) 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CSF leak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37890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sz="2600" b="1">
                <a:latin typeface="Arial" charset="0"/>
                <a:ea typeface="MS PGothic" charset="0"/>
              </a:rPr>
              <a:t>Subfrontal</a:t>
            </a:r>
            <a:r>
              <a:rPr lang="en-US" sz="2600">
                <a:latin typeface="Arial" charset="0"/>
                <a:ea typeface="MS PGothic" charset="0"/>
              </a:rPr>
              <a:t> </a:t>
            </a:r>
          </a:p>
          <a:p>
            <a:pPr eaLnBrk="1" hangingPunct="1"/>
            <a:r>
              <a:rPr lang="en-US" sz="2600">
                <a:solidFill>
                  <a:srgbClr val="FF0000"/>
                </a:solidFill>
                <a:latin typeface="Arial" charset="0"/>
                <a:ea typeface="MS PGothic" charset="0"/>
              </a:rPr>
              <a:t>Grade III and IV</a:t>
            </a:r>
          </a:p>
          <a:p>
            <a:pPr eaLnBrk="1" hangingPunct="1"/>
            <a:r>
              <a:rPr lang="en-US" sz="2600">
                <a:latin typeface="Arial" charset="0"/>
                <a:ea typeface="MS PGothic" charset="0"/>
              </a:rPr>
              <a:t>Pre-chiasmatic dissection of the tumour</a:t>
            </a:r>
          </a:p>
          <a:p>
            <a:pPr eaLnBrk="1" hangingPunct="1"/>
            <a:r>
              <a:rPr lang="en-US" sz="2600">
                <a:solidFill>
                  <a:srgbClr val="FF0000"/>
                </a:solidFill>
                <a:latin typeface="Arial" charset="0"/>
                <a:ea typeface="MS PGothic" charset="0"/>
              </a:rPr>
              <a:t>Potential violation of the frontal sinus </a:t>
            </a:r>
          </a:p>
          <a:p>
            <a:pPr eaLnBrk="1" hangingPunct="1"/>
            <a:r>
              <a:rPr lang="en-US" sz="2600">
                <a:latin typeface="Arial" charset="0"/>
                <a:ea typeface="MS PGothic" charset="0"/>
              </a:rPr>
              <a:t>Damage to the olfactory tract</a:t>
            </a:r>
          </a:p>
          <a:p>
            <a:pPr eaLnBrk="1" hangingPunct="1"/>
            <a:r>
              <a:rPr lang="en-US" sz="2600">
                <a:latin typeface="Arial" charset="0"/>
                <a:ea typeface="MS PGothic" charset="0"/>
              </a:rPr>
              <a:t>Technically more complicated (pre-fixed chiasm)</a:t>
            </a:r>
          </a:p>
        </p:txBody>
      </p:sp>
      <p:sp>
        <p:nvSpPr>
          <p:cNvPr id="37891" name="Rectangle 4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  <a:noFill/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Anterior Midline Approach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Anterolateral Approach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b="1">
                <a:latin typeface="Arial" charset="0"/>
                <a:ea typeface="MS PGothic" charset="0"/>
              </a:rPr>
              <a:t>Pterional 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latin typeface="Arial" charset="0"/>
                <a:ea typeface="MS PGothic" charset="0"/>
              </a:rPr>
              <a:t>Facilitating the resection of intrasellar, suprasellar, pre-chiasmatic and retrochiasmatic tumours.</a:t>
            </a:r>
          </a:p>
          <a:p>
            <a:pPr eaLnBrk="1" hangingPunct="1">
              <a:lnSpc>
                <a:spcPct val="90000"/>
              </a:lnSpc>
            </a:pPr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Restricted view of the contra lateral opticocarotid triangle, the contralateral retrocarotid space and the ipsilateral hypothalamic wall.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39938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b="1">
                <a:latin typeface="Arial" charset="0"/>
                <a:ea typeface="MS PGothic" charset="0"/>
              </a:rPr>
              <a:t>Orbitozygomatic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Expands on the pterional approach 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Significant suprasellar extension</a:t>
            </a:r>
          </a:p>
          <a:p>
            <a:pPr eaLnBrk="1" hangingPunct="1"/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39939" name="Rectangle 4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  <a:noFill/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Anterolateral Approach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40962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Transpetrosal Approach</a:t>
            </a:r>
          </a:p>
        </p:txBody>
      </p:sp>
      <p:sp>
        <p:nvSpPr>
          <p:cNvPr id="40963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Large retrochiasmatic tumors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Intraventricular Approaches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b="1">
                <a:latin typeface="Arial" charset="0"/>
                <a:ea typeface="MS PGothic" charset="0"/>
              </a:rPr>
              <a:t>Transcallosal –transventricular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Foramen of Monro is dilated by a tumour projecting into the lateral ventricle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Frontal lobe retraction injury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43010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b="1">
                <a:latin typeface="Arial" charset="0"/>
                <a:ea typeface="MS PGothic" charset="0"/>
              </a:rPr>
              <a:t>Transcortical –transventricular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Seizures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Large ventricles and tumour extending to the dorsal surface of the frontal lobe</a:t>
            </a:r>
          </a:p>
          <a:p>
            <a:pPr eaLnBrk="1" hangingPunct="1"/>
            <a:endParaRPr lang="en-US">
              <a:latin typeface="Arial" charset="0"/>
              <a:ea typeface="MS PGothic" charset="0"/>
            </a:endParaRPr>
          </a:p>
        </p:txBody>
      </p:sp>
      <p:sp>
        <p:nvSpPr>
          <p:cNvPr id="43011" name="Rectangle 4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  <a:noFill/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Intraventricular Approaches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44034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 b="1">
                <a:latin typeface="Arial" charset="0"/>
                <a:ea typeface="MS PGothic" charset="0"/>
              </a:rPr>
              <a:t>Trans lamina Terminalis</a:t>
            </a:r>
            <a:r>
              <a:rPr lang="en-US">
                <a:latin typeface="Arial" charset="0"/>
                <a:ea typeface="MS PGothic" charset="0"/>
              </a:rPr>
              <a:t> 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Intraventricular tumors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Pterional  or a subfrontal approach to access the lamina terminalis</a:t>
            </a:r>
          </a:p>
        </p:txBody>
      </p:sp>
      <p:sp>
        <p:nvSpPr>
          <p:cNvPr id="44035" name="Rectangle 4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  <a:noFill/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Intraventricular Approaches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Combined Approaches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b="1">
                <a:latin typeface="Arial" charset="0"/>
                <a:ea typeface="MS PGothic" charset="0"/>
              </a:rPr>
              <a:t>Subtemporal –transpetrosal</a:t>
            </a:r>
            <a:r>
              <a:rPr lang="en-US" sz="2100">
                <a:latin typeface="Arial" charset="0"/>
                <a:ea typeface="MS PGothic" charset="0"/>
              </a:rPr>
              <a:t> –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Primarily 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MS PGothic" charset="0"/>
              </a:rPr>
              <a:t>retrochiasmatic </a:t>
            </a:r>
            <a:r>
              <a:rPr lang="en-US" sz="2000">
                <a:latin typeface="Arial" charset="0"/>
                <a:ea typeface="MS PGothic" charset="0"/>
              </a:rPr>
              <a:t>unilateral tumors extending to the posterior fossa along the clivus.</a:t>
            </a:r>
          </a:p>
          <a:p>
            <a:pPr eaLnBrk="1" hangingPunct="1">
              <a:lnSpc>
                <a:spcPct val="80000"/>
              </a:lnSpc>
            </a:pPr>
            <a:endParaRPr lang="en-US" sz="2100" b="1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100" b="1">
                <a:latin typeface="Arial" charset="0"/>
                <a:ea typeface="MS PGothic" charset="0"/>
              </a:rPr>
              <a:t>Pterional –transcallosal</a:t>
            </a:r>
            <a:r>
              <a:rPr lang="en-US" sz="2100">
                <a:latin typeface="Arial" charset="0"/>
                <a:ea typeface="MS PGothic" charset="0"/>
              </a:rPr>
              <a:t> –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Aid removal of 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MS PGothic" charset="0"/>
              </a:rPr>
              <a:t>adherent and calcified tumor within the third ventricle.</a:t>
            </a:r>
          </a:p>
          <a:p>
            <a:pPr eaLnBrk="1" hangingPunct="1">
              <a:lnSpc>
                <a:spcPct val="80000"/>
              </a:lnSpc>
            </a:pPr>
            <a:endParaRPr lang="en-US" sz="21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100">
                <a:latin typeface="Arial" charset="0"/>
                <a:ea typeface="MS PGothic" charset="0"/>
              </a:rPr>
              <a:t>In transcallosal + pterional approach, intraventricular portions of the tumour should be removed first, with the pterional approach only being performed if basal portions of the tumor remain inaccessible.</a:t>
            </a:r>
          </a:p>
          <a:p>
            <a:pPr eaLnBrk="1" hangingPunct="1">
              <a:lnSpc>
                <a:spcPct val="80000"/>
              </a:lnSpc>
            </a:pPr>
            <a:endParaRPr lang="en-US" sz="21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46082" name="Title 1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 sz="3400">
                <a:latin typeface="Garamond" charset="0"/>
                <a:ea typeface="MS PGothic" charset="0"/>
              </a:rPr>
              <a:t>Radical surgery</a:t>
            </a:r>
            <a:endParaRPr lang="en-US" sz="3000">
              <a:latin typeface="Garamond" charset="0"/>
              <a:ea typeface="MS PGothic" charset="0"/>
            </a:endParaRPr>
          </a:p>
        </p:txBody>
      </p:sp>
      <p:sp>
        <p:nvSpPr>
          <p:cNvPr id="4608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>
                <a:latin typeface="Arial" charset="0"/>
                <a:ea typeface="MS PGothic" charset="0"/>
              </a:rPr>
              <a:t>Possible in: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Small or prechiasmatic 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latin typeface="Arial" charset="0"/>
                <a:ea typeface="MS PGothic" charset="0"/>
              </a:rPr>
              <a:t>Difficult in: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Proximity and adherence of the lesion to the optic pathways and adjacent neurovascular structures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Reterochiasmatic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Large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Multicompartmental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28674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Introduction 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3-5%</a:t>
            </a:r>
            <a:r>
              <a:rPr lang="en-US">
                <a:latin typeface="Arial" charset="0"/>
                <a:ea typeface="MS PGothic" charset="0"/>
              </a:rPr>
              <a:t> of primary brain tumors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50%</a:t>
            </a:r>
            <a:r>
              <a:rPr lang="en-US">
                <a:latin typeface="Arial" charset="0"/>
                <a:ea typeface="MS PGothic" charset="0"/>
              </a:rPr>
              <a:t> of paediatric supra sellar tumors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No gender difference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200" b="1">
                <a:latin typeface="Arial" charset="0"/>
                <a:ea typeface="MS PGothic" charset="0"/>
              </a:rPr>
              <a:t>Advantage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latin typeface="Arial" charset="0"/>
                <a:ea typeface="MS PGothic" charset="0"/>
              </a:rPr>
              <a:t>One treatment then only follow-up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200" b="1">
                <a:latin typeface="Arial" charset="0"/>
                <a:ea typeface="MS PGothic" charset="0"/>
              </a:rPr>
              <a:t>Disadvantages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latin typeface="Arial" charset="0"/>
                <a:ea typeface="MS PGothic" charset="0"/>
              </a:rPr>
              <a:t>Limited number of surgeons with adequate expertise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latin typeface="Arial" charset="0"/>
                <a:ea typeface="MS PGothic" charset="0"/>
              </a:rPr>
              <a:t>Difficult to assess true risks to individual child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latin typeface="Arial" charset="0"/>
                <a:ea typeface="MS PGothic" charset="0"/>
              </a:rPr>
              <a:t>Impaired quality of life</a:t>
            </a:r>
          </a:p>
          <a:p>
            <a:pPr eaLnBrk="1" hangingPunct="1">
              <a:lnSpc>
                <a:spcPct val="80000"/>
              </a:lnSpc>
            </a:pPr>
            <a:r>
              <a:rPr lang="en-US" sz="2200">
                <a:solidFill>
                  <a:srgbClr val="FF0000"/>
                </a:solidFill>
                <a:latin typeface="Arial" charset="0"/>
                <a:ea typeface="MS PGothic" charset="0"/>
              </a:rPr>
              <a:t>Diabetes insipidus (95%)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IN" sz="34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Radical surgery</a:t>
            </a:r>
            <a:endParaRPr lang="en-IN" sz="30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48130" name="Title 1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Limited surgery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r>
              <a:rPr lang="en-US">
                <a:latin typeface="Arial" charset="0"/>
                <a:ea typeface="MS PGothic" charset="0"/>
              </a:rPr>
              <a:t>Goals 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Diagnosis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Drain cysts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Limit field of radiation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Control hydrocephalus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Improve vision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Decompress chiasm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100" b="1">
                <a:latin typeface="Arial" charset="0"/>
                <a:ea typeface="MS PGothic" charset="0"/>
              </a:rPr>
              <a:t>Advantages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>
                <a:latin typeface="Arial" charset="0"/>
                <a:ea typeface="MS PGothic" charset="0"/>
              </a:rPr>
              <a:t>Surgery can be performed with limited experience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100" b="1">
                <a:latin typeface="Arial" charset="0"/>
                <a:ea typeface="MS PGothic" charset="0"/>
              </a:rPr>
              <a:t>Disadvantages</a:t>
            </a:r>
          </a:p>
          <a:p>
            <a:pPr eaLnBrk="1" hangingPunct="1">
              <a:lnSpc>
                <a:spcPct val="80000"/>
              </a:lnSpc>
            </a:pPr>
            <a:r>
              <a:rPr lang="en-US" sz="2100">
                <a:latin typeface="Arial" charset="0"/>
                <a:ea typeface="MS PGothic" charset="0"/>
              </a:rPr>
              <a:t>Decrease in IQ</a:t>
            </a:r>
          </a:p>
          <a:p>
            <a:pPr eaLnBrk="1" hangingPunct="1">
              <a:lnSpc>
                <a:spcPct val="80000"/>
              </a:lnSpc>
            </a:pPr>
            <a:r>
              <a:rPr lang="en-US" sz="2100">
                <a:latin typeface="Arial" charset="0"/>
                <a:ea typeface="MS PGothic" charset="0"/>
              </a:rPr>
              <a:t>Cyst management (often multiple cyst procedures)</a:t>
            </a:r>
          </a:p>
          <a:p>
            <a:pPr eaLnBrk="1" hangingPunct="1">
              <a:lnSpc>
                <a:spcPct val="80000"/>
              </a:lnSpc>
            </a:pPr>
            <a:r>
              <a:rPr lang="en-US" sz="2100">
                <a:latin typeface="Arial" charset="0"/>
                <a:ea typeface="MS PGothic" charset="0"/>
              </a:rPr>
              <a:t>Complications of radiation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100">
                <a:solidFill>
                  <a:srgbClr val="FF0000"/>
                </a:solidFill>
                <a:latin typeface="Arial" charset="0"/>
                <a:ea typeface="MS PGothic" charset="0"/>
              </a:rPr>
              <a:t>Diabetes insipidus (5%)</a:t>
            </a:r>
          </a:p>
        </p:txBody>
      </p:sp>
      <p:sp>
        <p:nvSpPr>
          <p:cNvPr id="49155" name="Title 1"/>
          <p:cNvSpPr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>
                <a:latin typeface="Calibri" charset="0"/>
              </a:rPr>
              <a:t>Limited surgery + radiation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50178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Endoscopy</a:t>
            </a:r>
          </a:p>
        </p:txBody>
      </p:sp>
      <p:sp>
        <p:nvSpPr>
          <p:cNvPr id="50179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700">
                <a:solidFill>
                  <a:srgbClr val="FF0000"/>
                </a:solidFill>
                <a:latin typeface="Arial" charset="0"/>
                <a:ea typeface="MS PGothic" charset="0"/>
              </a:rPr>
              <a:t>Grade 1 and 2 tumors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Transnasal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Trans -sphenoidal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Transethmoidal  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Transmaxillary </a:t>
            </a:r>
          </a:p>
          <a:p>
            <a:pPr eaLnBrk="1" hangingPunct="1">
              <a:lnSpc>
                <a:spcPct val="80000"/>
              </a:lnSpc>
            </a:pPr>
            <a:endParaRPr lang="en-US" sz="17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700">
                <a:latin typeface="Arial" charset="0"/>
                <a:ea typeface="MS PGothic" charset="0"/>
              </a:rPr>
              <a:t>Advantages 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300">
                <a:latin typeface="Arial" charset="0"/>
                <a:ea typeface="MS PGothic" charset="0"/>
              </a:rPr>
              <a:t>No brain retraction and the cosmetic deficit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300">
                <a:latin typeface="Arial" charset="0"/>
                <a:ea typeface="MS PGothic" charset="0"/>
              </a:rPr>
              <a:t>Less invasive</a:t>
            </a:r>
          </a:p>
          <a:p>
            <a:pPr eaLnBrk="1" hangingPunct="1">
              <a:lnSpc>
                <a:spcPct val="80000"/>
              </a:lnSpc>
            </a:pPr>
            <a:endParaRPr lang="en-US" sz="17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700">
                <a:latin typeface="Arial" charset="0"/>
                <a:ea typeface="MS PGothic" charset="0"/>
              </a:rPr>
              <a:t>Not appropriate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When the lateral extent of the tumor passes more than 1cm beyond the lateral limits of the exposure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Epicentre of the tumour does not lie within the midline</a:t>
            </a:r>
          </a:p>
          <a:p>
            <a:pPr eaLnBrk="1" hangingPunct="1">
              <a:lnSpc>
                <a:spcPct val="80000"/>
              </a:lnSpc>
            </a:pPr>
            <a:endParaRPr lang="en-US" sz="17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700">
                <a:latin typeface="Arial" charset="0"/>
                <a:ea typeface="MS PGothic" charset="0"/>
              </a:rPr>
              <a:t>GTR rate 100%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300">
                <a:latin typeface="Arial" charset="0"/>
                <a:ea typeface="MS PGothic" charset="0"/>
              </a:rPr>
              <a:t>				Schwartz TH, Fraser JF, Brown S, et al., Neurosurgery,2008;62:991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51202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Radiation Therapy</a:t>
            </a:r>
          </a:p>
        </p:txBody>
      </p:sp>
      <p:sp>
        <p:nvSpPr>
          <p:cNvPr id="51203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GTR not possible</a:t>
            </a:r>
          </a:p>
          <a:p>
            <a:pPr lvl="1" eaLnBrk="1" hangingPunct="1"/>
            <a:r>
              <a:rPr lang="en-US">
                <a:latin typeface="Arial" charset="0"/>
                <a:ea typeface="MS PGothic" charset="0"/>
              </a:rPr>
              <a:t>Conventional RT</a:t>
            </a:r>
          </a:p>
          <a:p>
            <a:pPr lvl="1" eaLnBrk="1" hangingPunct="1"/>
            <a:r>
              <a:rPr lang="en-US">
                <a:latin typeface="Arial" charset="0"/>
                <a:ea typeface="MS PGothic" charset="0"/>
              </a:rPr>
              <a:t>Intracavitary radiation</a:t>
            </a:r>
          </a:p>
          <a:p>
            <a:pPr lvl="1" eaLnBrk="1" hangingPunct="1"/>
            <a:r>
              <a:rPr lang="en-US">
                <a:latin typeface="Arial" charset="0"/>
                <a:ea typeface="MS PGothic" charset="0"/>
              </a:rPr>
              <a:t>Fractionated radiotherapy</a:t>
            </a:r>
          </a:p>
          <a:p>
            <a:pPr lvl="1" eaLnBrk="1" hangingPunct="1"/>
            <a:r>
              <a:rPr lang="en-US">
                <a:latin typeface="Arial" charset="0"/>
                <a:ea typeface="MS PGothic" charset="0"/>
              </a:rPr>
              <a:t>Stereotactic radiosurgery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52226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Stereotactic radiosurgery</a:t>
            </a:r>
          </a:p>
        </p:txBody>
      </p:sp>
      <p:sp>
        <p:nvSpPr>
          <p:cNvPr id="52227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900">
                <a:latin typeface="Arial" charset="0"/>
                <a:ea typeface="MS PGothic" charset="0"/>
              </a:rPr>
              <a:t>Better control rates with </a:t>
            </a:r>
            <a:r>
              <a:rPr lang="en-US" sz="1900">
                <a:solidFill>
                  <a:srgbClr val="FF0000"/>
                </a:solidFill>
                <a:latin typeface="Arial" charset="0"/>
                <a:ea typeface="MS PGothic" charset="0"/>
              </a:rPr>
              <a:t>single type tumors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Arial" charset="0"/>
                <a:ea typeface="MS PGothic" charset="0"/>
              </a:rPr>
              <a:t>Mean morbidity rate 4% 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Arial" charset="0"/>
                <a:ea typeface="MS PGothic" charset="0"/>
              </a:rPr>
              <a:t>Mortality rate 0.05%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solidFill>
                  <a:srgbClr val="FF0000"/>
                </a:solidFill>
                <a:latin typeface="Arial" charset="0"/>
                <a:ea typeface="MS PGothic" charset="0"/>
              </a:rPr>
              <a:t>Favourable quality of life outcome </a:t>
            </a:r>
            <a:r>
              <a:rPr lang="en-US" sz="1900">
                <a:latin typeface="Arial" charset="0"/>
                <a:ea typeface="MS PGothic" charset="0"/>
              </a:rPr>
              <a:t>with tumours that </a:t>
            </a:r>
            <a:r>
              <a:rPr lang="en-US" sz="1900">
                <a:solidFill>
                  <a:srgbClr val="FF0000"/>
                </a:solidFill>
                <a:latin typeface="Arial" charset="0"/>
                <a:ea typeface="MS PGothic" charset="0"/>
              </a:rPr>
              <a:t>decreased in size </a:t>
            </a:r>
            <a:r>
              <a:rPr lang="en-US" sz="1900">
                <a:latin typeface="Arial" charset="0"/>
                <a:ea typeface="MS PGothic" charset="0"/>
              </a:rPr>
              <a:t>following GKS, while poor outcomes associated with tumour progression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Arial" charset="0"/>
                <a:ea typeface="MS PGothic" charset="0"/>
              </a:rPr>
              <a:t>Limitation : Radio-sensitivity of the adjacent visual pathways( &lt;8Gy)</a:t>
            </a:r>
            <a:br>
              <a:rPr lang="en-US" sz="1900">
                <a:latin typeface="Arial" charset="0"/>
                <a:ea typeface="MS PGothic" charset="0"/>
              </a:rPr>
            </a:br>
            <a:endParaRPr lang="en-US" sz="19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900">
              <a:latin typeface="Arial" charset="0"/>
              <a:ea typeface="MS PGothic" charset="0"/>
            </a:endParaRPr>
          </a:p>
          <a:p>
            <a:pPr algn="r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400">
                <a:latin typeface="Arial" charset="0"/>
                <a:ea typeface="MS PGothic" charset="0"/>
              </a:rPr>
              <a:t>Gopalan R, Dassoulas K, Rainey J, et al., Neurosurg Focus,2008;24:E5</a:t>
            </a:r>
            <a:r>
              <a:rPr lang="en-US" sz="1700">
                <a:latin typeface="Arial" charset="0"/>
                <a:ea typeface="MS PGothic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en-US" sz="17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9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53250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Advantages over conventional fractionated radiation therapy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Greater 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MS PGothic" charset="0"/>
              </a:rPr>
              <a:t>precision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Reducing the volume of irradiated brain tissue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Delivery of 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MS PGothic" charset="0"/>
              </a:rPr>
              <a:t>higher radiation doses </a:t>
            </a:r>
            <a:r>
              <a:rPr lang="en-US" sz="2000">
                <a:latin typeface="Arial" charset="0"/>
                <a:ea typeface="MS PGothic" charset="0"/>
              </a:rPr>
              <a:t>with less damage to adjacent neurological structures</a:t>
            </a:r>
          </a:p>
          <a:p>
            <a:pPr eaLnBrk="1" hangingPunct="1">
              <a:lnSpc>
                <a:spcPct val="80000"/>
              </a:lnSpc>
            </a:pPr>
            <a:endParaRPr lang="en-US" sz="20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Concerns 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Vasculitis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Neuropsychological changes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solidFill>
                  <a:srgbClr val="FF0000"/>
                </a:solidFill>
                <a:latin typeface="Arial" charset="0"/>
                <a:ea typeface="MS PGothic" charset="0"/>
              </a:rPr>
              <a:t>Increased visual deficits</a:t>
            </a:r>
          </a:p>
        </p:txBody>
      </p:sp>
      <p:sp>
        <p:nvSpPr>
          <p:cNvPr id="53251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Stereotactic radiosurgery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54274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Intracavitary radiation</a:t>
            </a:r>
          </a:p>
        </p:txBody>
      </p:sp>
      <p:sp>
        <p:nvSpPr>
          <p:cNvPr id="54275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Beta -emitting isotopes (</a:t>
            </a:r>
            <a:r>
              <a:rPr lang="en-US" sz="1300">
                <a:latin typeface="Arial" charset="0"/>
                <a:ea typeface="MS PGothic" charset="0"/>
              </a:rPr>
              <a:t>Yttrium -90 ,Phosphorus -32)</a:t>
            </a:r>
          </a:p>
          <a:p>
            <a:pPr eaLnBrk="1" hangingPunct="1">
              <a:lnSpc>
                <a:spcPct val="80000"/>
              </a:lnSpc>
            </a:pPr>
            <a:endParaRPr lang="en-US" sz="15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Control rates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300">
                <a:latin typeface="Arial" charset="0"/>
                <a:ea typeface="MS PGothic" charset="0"/>
              </a:rPr>
              <a:t>96% for cystic tumours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300">
                <a:latin typeface="Arial" charset="0"/>
                <a:ea typeface="MS PGothic" charset="0"/>
              </a:rPr>
              <a:t>88% for partially cystic tumours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300">
                <a:solidFill>
                  <a:srgbClr val="FF0000"/>
                </a:solidFill>
                <a:latin typeface="Arial" charset="0"/>
                <a:ea typeface="MS PGothic" charset="0"/>
              </a:rPr>
              <a:t>Not effective for solid tumours  </a:t>
            </a:r>
            <a:r>
              <a:rPr lang="en-US" sz="1300">
                <a:latin typeface="Arial" charset="0"/>
                <a:ea typeface="MS PGothic" charset="0"/>
              </a:rPr>
              <a:t>(progression)</a:t>
            </a:r>
          </a:p>
          <a:p>
            <a:pPr lvl="1" eaLnBrk="1" hangingPunct="1">
              <a:lnSpc>
                <a:spcPct val="80000"/>
              </a:lnSpc>
            </a:pPr>
            <a:endParaRPr lang="en-US" sz="1300">
              <a:latin typeface="Arial" charset="0"/>
              <a:ea typeface="MS PGothic" charset="0"/>
            </a:endParaRPr>
          </a:p>
          <a:p>
            <a:pPr algn="r">
              <a:buFont typeface="Wingdings" charset="0"/>
              <a:buNone/>
            </a:pPr>
            <a:r>
              <a:rPr lang="en-US" sz="1200">
                <a:latin typeface="Arial" charset="0"/>
                <a:ea typeface="MS PGothic" charset="0"/>
              </a:rPr>
              <a:t>Gopalan R, Dassoulas K, Rainey J, et al., </a:t>
            </a:r>
            <a:r>
              <a:rPr lang="en-US" sz="1200" i="1">
                <a:latin typeface="Arial" charset="0"/>
                <a:ea typeface="MS PGothic" charset="0"/>
              </a:rPr>
              <a:t>Neurosurg Focus,</a:t>
            </a:r>
            <a:r>
              <a:rPr lang="en-US" sz="1200">
                <a:latin typeface="Arial" charset="0"/>
                <a:ea typeface="MS PGothic" charset="0"/>
              </a:rPr>
              <a:t>2008;24:E5</a:t>
            </a:r>
          </a:p>
          <a:p>
            <a:pPr eaLnBrk="1" hangingPunct="1">
              <a:lnSpc>
                <a:spcPct val="80000"/>
              </a:lnSpc>
            </a:pPr>
            <a:endParaRPr lang="en-US" sz="15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Complications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300">
                <a:latin typeface="Arial" charset="0"/>
                <a:ea typeface="MS PGothic" charset="0"/>
              </a:rPr>
              <a:t>Panhypopituitarism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300">
                <a:latin typeface="Arial" charset="0"/>
                <a:ea typeface="MS PGothic" charset="0"/>
              </a:rPr>
              <a:t>Diabetes insipidus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300">
                <a:latin typeface="Arial" charset="0"/>
                <a:ea typeface="MS PGothic" charset="0"/>
              </a:rPr>
              <a:t>CNS and visual dysfunction</a:t>
            </a:r>
          </a:p>
          <a:p>
            <a:pPr eaLnBrk="1" hangingPunct="1">
              <a:lnSpc>
                <a:spcPct val="80000"/>
              </a:lnSpc>
            </a:pPr>
            <a:endParaRPr lang="en-US" sz="15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5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Combination  of GKS and intracavitary irradiation with yttrium-90 or phosphorus-32 isotopes as primary therapy for </a:t>
            </a:r>
            <a:r>
              <a:rPr lang="en-US" sz="1500">
                <a:solidFill>
                  <a:srgbClr val="FF0000"/>
                </a:solidFill>
                <a:latin typeface="Arial" charset="0"/>
                <a:ea typeface="MS PGothic" charset="0"/>
              </a:rPr>
              <a:t>mixed cystic–solid tumours.</a:t>
            </a:r>
          </a:p>
          <a:p>
            <a:pPr eaLnBrk="1" hangingPunct="1">
              <a:lnSpc>
                <a:spcPct val="80000"/>
              </a:lnSpc>
            </a:pPr>
            <a:endParaRPr lang="en-US" sz="1500">
              <a:latin typeface="Arial" charset="0"/>
              <a:ea typeface="MS PGothic" charset="0"/>
            </a:endParaRPr>
          </a:p>
          <a:p>
            <a:pPr algn="r">
              <a:buFont typeface="Wingdings" charset="0"/>
              <a:buNone/>
            </a:pPr>
            <a:r>
              <a:rPr lang="fr-FR" sz="1200">
                <a:latin typeface="Arial" charset="0"/>
                <a:ea typeface="MS PGothic" charset="0"/>
              </a:rPr>
              <a:t>Hasegawa T, Kondziolka D, Hadjipanayis CG, et al.,</a:t>
            </a:r>
            <a:r>
              <a:rPr lang="en-US" sz="1200" i="1">
                <a:latin typeface="Arial" charset="0"/>
                <a:ea typeface="MS PGothic" charset="0"/>
              </a:rPr>
              <a:t>Neurosurgery, 2004;54:813</a:t>
            </a:r>
            <a:endParaRPr lang="en-US" sz="12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55298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algn="ctr" eaLnBrk="1" hangingPunct="1"/>
            <a:r>
              <a:rPr lang="en-US">
                <a:latin typeface="Garamond" charset="0"/>
                <a:ea typeface="MS PGothic" charset="0"/>
              </a:rPr>
              <a:t>Outcomes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Five -year progression-free survival rate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fractionated stereotactic radiosurgery 	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MS PGothic" charset="0"/>
              </a:rPr>
              <a:t>92%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complete excision 			80–90%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partial resection 				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MS PGothic" charset="0"/>
              </a:rPr>
              <a:t>50–60% </a:t>
            </a:r>
          </a:p>
          <a:p>
            <a:pPr algn="r">
              <a:buFont typeface="Wingdings" charset="0"/>
              <a:buNone/>
            </a:pPr>
            <a:r>
              <a:rPr lang="it-IT" sz="1200">
                <a:latin typeface="Arial" charset="0"/>
                <a:ea typeface="MS PGothic" charset="0"/>
              </a:rPr>
              <a:t>Minniti G, Saran F, Traish D, et al., </a:t>
            </a:r>
            <a:r>
              <a:rPr lang="it-IT" sz="1200" i="1">
                <a:latin typeface="Arial" charset="0"/>
                <a:ea typeface="MS PGothic" charset="0"/>
              </a:rPr>
              <a:t>Radiother Oncol,</a:t>
            </a:r>
            <a:r>
              <a:rPr lang="en-US" sz="1200">
                <a:latin typeface="Arial" charset="0"/>
                <a:ea typeface="MS PGothic" charset="0"/>
              </a:rPr>
              <a:t>2007;82:90</a:t>
            </a:r>
            <a:endParaRPr lang="en-US" sz="8000">
              <a:solidFill>
                <a:srgbClr val="FF0000"/>
              </a:solidFill>
              <a:latin typeface="Arial" charset="0"/>
              <a:ea typeface="MS PGothic" charset="0"/>
            </a:endParaRPr>
          </a:p>
          <a:p>
            <a:pPr eaLnBrk="1" hangingPunct="1"/>
            <a:r>
              <a:rPr lang="en-US" sz="2000">
                <a:latin typeface="Arial" charset="0"/>
                <a:ea typeface="MS PGothic" charset="0"/>
              </a:rPr>
              <a:t>10-year recurrence-free survival rate</a:t>
            </a:r>
          </a:p>
          <a:p>
            <a:pPr lvl="1" eaLnBrk="1" hangingPunct="1"/>
            <a:r>
              <a:rPr lang="en-US" sz="2000">
                <a:latin typeface="Arial" charset="0"/>
                <a:ea typeface="MS PGothic" charset="0"/>
              </a:rPr>
              <a:t>GTR 					74–81%</a:t>
            </a:r>
          </a:p>
          <a:p>
            <a:pPr lvl="1" eaLnBrk="1" hangingPunct="1"/>
            <a:r>
              <a:rPr lang="en-US" sz="2000">
                <a:latin typeface="Arial" charset="0"/>
                <a:ea typeface="MS PGothic" charset="0"/>
              </a:rPr>
              <a:t>partial removal 				41–42%</a:t>
            </a:r>
          </a:p>
          <a:p>
            <a:pPr lvl="1" eaLnBrk="1" hangingPunct="1"/>
            <a:r>
              <a:rPr lang="en-US" sz="2000">
                <a:latin typeface="Arial" charset="0"/>
                <a:ea typeface="MS PGothic" charset="0"/>
              </a:rPr>
              <a:t>surgery and radiotherapy 			</a:t>
            </a:r>
            <a:r>
              <a:rPr lang="en-US" sz="2000">
                <a:solidFill>
                  <a:srgbClr val="FF0000"/>
                </a:solidFill>
                <a:latin typeface="Arial" charset="0"/>
                <a:ea typeface="MS PGothic" charset="0"/>
              </a:rPr>
              <a:t>83–90%</a:t>
            </a:r>
          </a:p>
          <a:p>
            <a:pPr algn="r">
              <a:buFont typeface="Wingdings" charset="0"/>
              <a:buNone/>
            </a:pPr>
            <a:r>
              <a:rPr lang="en-US" sz="1200">
                <a:latin typeface="Arial" charset="0"/>
                <a:ea typeface="MS PGothic" charset="0"/>
              </a:rPr>
              <a:t>Duff JM, Meyer FB, Ilstrup DM, et al., </a:t>
            </a:r>
            <a:r>
              <a:rPr lang="en-US" sz="1200" i="1">
                <a:latin typeface="Arial" charset="0"/>
                <a:ea typeface="MS PGothic" charset="0"/>
              </a:rPr>
              <a:t>Neurosurgery,</a:t>
            </a:r>
            <a:r>
              <a:rPr lang="en-US" sz="1200">
                <a:latin typeface="Arial" charset="0"/>
                <a:ea typeface="MS PGothic" charset="0"/>
              </a:rPr>
              <a:t>2000;46:291</a:t>
            </a:r>
            <a:endParaRPr lang="en-US" sz="20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Arial" charset="0"/>
                <a:ea typeface="MS PGothic" charset="0"/>
              </a:rPr>
              <a:t>Overall survival = 80 to 91% at five- year follow-up 		(regardless of treatment modality)</a:t>
            </a:r>
          </a:p>
          <a:p>
            <a:pPr eaLnBrk="1" hangingPunct="1">
              <a:lnSpc>
                <a:spcPct val="80000"/>
              </a:lnSpc>
            </a:pPr>
            <a:endParaRPr lang="en-US" sz="2000">
              <a:solidFill>
                <a:srgbClr val="FF0000"/>
              </a:solidFill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solidFill>
                  <a:srgbClr val="FF0000"/>
                </a:solidFill>
                <a:latin typeface="Arial" charset="0"/>
                <a:ea typeface="MS PGothic" charset="0"/>
              </a:rPr>
              <a:t>Best predictor of survival : an absence of recurrence</a:t>
            </a:r>
          </a:p>
          <a:p>
            <a:pPr lvl="1" eaLnBrk="1" hangingPunct="1"/>
            <a:endParaRPr lang="en-US" sz="20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56322" name="Title 1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Recurrence 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Within 1 - 4.3 years</a:t>
            </a:r>
          </a:p>
          <a:p>
            <a:pPr eaLnBrk="1" hangingPunct="1">
              <a:lnSpc>
                <a:spcPct val="80000"/>
              </a:lnSpc>
            </a:pPr>
            <a:endParaRPr lang="en-US" sz="24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Peri -operative mortality significantly increased</a:t>
            </a:r>
          </a:p>
          <a:p>
            <a:pPr eaLnBrk="1" hangingPunct="1">
              <a:lnSpc>
                <a:spcPct val="80000"/>
              </a:lnSpc>
            </a:pPr>
            <a:endParaRPr lang="en-US" sz="24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>
                <a:solidFill>
                  <a:srgbClr val="FF0000"/>
                </a:solidFill>
                <a:latin typeface="Arial" charset="0"/>
                <a:ea typeface="MS PGothic" charset="0"/>
              </a:rPr>
              <a:t>Radiotherapy +/- surgery </a:t>
            </a:r>
            <a:r>
              <a:rPr lang="en-US" sz="2400">
                <a:latin typeface="Arial" charset="0"/>
                <a:ea typeface="MS PGothic" charset="0"/>
              </a:rPr>
              <a:t>= significantly prevents further tumour progression</a:t>
            </a:r>
          </a:p>
          <a:p>
            <a:pPr eaLnBrk="1" hangingPunct="1">
              <a:lnSpc>
                <a:spcPct val="80000"/>
              </a:lnSpc>
            </a:pPr>
            <a:endParaRPr lang="en-US" sz="24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15-year progression-free survival =72%</a:t>
            </a:r>
          </a:p>
          <a:p>
            <a:pPr algn="r" eaLnBrk="1" hangingPunct="1">
              <a:lnSpc>
                <a:spcPct val="80000"/>
              </a:lnSpc>
              <a:buFont typeface="Wingdings" charset="0"/>
              <a:buNone/>
            </a:pPr>
            <a:r>
              <a:rPr lang="es-ES" sz="1200">
                <a:latin typeface="Arial" charset="0"/>
                <a:ea typeface="MS PGothic" charset="0"/>
              </a:rPr>
              <a:t>Hakuba A, Nishimura S, Inoue Y, </a:t>
            </a:r>
            <a:r>
              <a:rPr lang="es-ES" sz="1200" i="1">
                <a:latin typeface="Arial" charset="0"/>
                <a:ea typeface="MS PGothic" charset="0"/>
              </a:rPr>
              <a:t>Surg Neurol, 1985;24:405</a:t>
            </a:r>
            <a:endParaRPr lang="en-US" sz="12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4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Arial" charset="0"/>
                <a:ea typeface="MS PGothic" charset="0"/>
              </a:rPr>
              <a:t>10-year local control rate = 83%</a:t>
            </a:r>
          </a:p>
          <a:p>
            <a:pPr algn="r" eaLnBrk="1" hangingPunct="1">
              <a:buFont typeface="Wingdings" charset="0"/>
              <a:buNone/>
            </a:pPr>
            <a:r>
              <a:rPr lang="en-US" sz="1200">
                <a:latin typeface="Arial" charset="0"/>
                <a:ea typeface="MS PGothic" charset="0"/>
              </a:rPr>
              <a:t>Stripp DC, Maity A, Janss AJ, et al., </a:t>
            </a:r>
            <a:r>
              <a:rPr lang="en-US" sz="1200" i="1">
                <a:latin typeface="Arial" charset="0"/>
                <a:ea typeface="MS PGothic" charset="0"/>
              </a:rPr>
              <a:t>Int J Radiat Oncol BiolPhys, 2004;58:714</a:t>
            </a:r>
            <a:endParaRPr lang="en-US" sz="1200">
              <a:latin typeface="Arial" charset="0"/>
              <a:ea typeface="MS PGothic" charset="0"/>
            </a:endParaRPr>
          </a:p>
          <a:p>
            <a:pPr eaLnBrk="1" hangingPunct="1"/>
            <a:endParaRPr lang="en-US">
              <a:latin typeface="Aria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70% combined suprasellar/ intrasellar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Completely intrasellar craniopharyngiomas are </a:t>
            </a:r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rare.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57346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 sz="3800">
                <a:latin typeface="Garamond" charset="0"/>
                <a:ea typeface="MS PGothic" charset="0"/>
              </a:rPr>
              <a:t>Morbidity and Management of Complications</a:t>
            </a:r>
          </a:p>
        </p:txBody>
      </p:sp>
      <p:sp>
        <p:nvSpPr>
          <p:cNvPr id="57347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700">
                <a:solidFill>
                  <a:srgbClr val="FF0000"/>
                </a:solidFill>
                <a:latin typeface="Arial" charset="0"/>
                <a:ea typeface="MS PGothic" charset="0"/>
              </a:rPr>
              <a:t>Increased intra- and post-operative morbidity rates</a:t>
            </a:r>
            <a:endParaRPr lang="en-US" sz="1700">
              <a:latin typeface="Arial" charset="0"/>
              <a:ea typeface="MS PGothic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Diabetes insipidus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Hypoadrenalism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>
                <a:latin typeface="Arial" charset="0"/>
                <a:ea typeface="MS PGothic" charset="0"/>
              </a:rPr>
              <a:t>Hypothyroidism</a:t>
            </a:r>
          </a:p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700">
                <a:latin typeface="Arial" charset="0"/>
                <a:ea typeface="MS PGothic" charset="0"/>
              </a:rPr>
              <a:t>	</a:t>
            </a:r>
            <a:r>
              <a:rPr lang="en-US" sz="1700">
                <a:solidFill>
                  <a:srgbClr val="FF0000"/>
                </a:solidFill>
                <a:latin typeface="Arial" charset="0"/>
                <a:ea typeface="MS PGothic" charset="0"/>
              </a:rPr>
              <a:t>	</a:t>
            </a:r>
            <a:r>
              <a:rPr lang="en-US" sz="1700">
                <a:latin typeface="Arial" charset="0"/>
                <a:ea typeface="MS PGothic" charset="0"/>
              </a:rPr>
              <a:t>Hypopituitarism - requires lifelong treatment</a:t>
            </a:r>
          </a:p>
          <a:p>
            <a:pPr eaLnBrk="1" hangingPunct="1">
              <a:lnSpc>
                <a:spcPct val="80000"/>
              </a:lnSpc>
            </a:pPr>
            <a:endParaRPr lang="en-US" sz="19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Arial" charset="0"/>
                <a:ea typeface="MS PGothic" charset="0"/>
              </a:rPr>
              <a:t>Visual fields/visual acuity improved or stabilized = 74% 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Arial" charset="0"/>
                <a:ea typeface="MS PGothic" charset="0"/>
              </a:rPr>
              <a:t>Long-term major visual field defects 48% at 10-year follow-up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Arial" charset="0"/>
                <a:ea typeface="MS PGothic" charset="0"/>
              </a:rPr>
              <a:t>Short -term memory loss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Arial" charset="0"/>
                <a:ea typeface="MS PGothic" charset="0"/>
              </a:rPr>
              <a:t>Personality  changes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Arial" charset="0"/>
                <a:ea typeface="MS PGothic" charset="0"/>
              </a:rPr>
              <a:t>Cranial nerve deficits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Arial" charset="0"/>
                <a:ea typeface="MS PGothic" charset="0"/>
              </a:rPr>
              <a:t>Epilepsy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Arial" charset="0"/>
                <a:ea typeface="MS PGothic" charset="0"/>
              </a:rPr>
              <a:t>Anosmia   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Arial" charset="0"/>
                <a:ea typeface="MS PGothic" charset="0"/>
              </a:rPr>
              <a:t>Position -dependent vertigo</a:t>
            </a:r>
          </a:p>
          <a:p>
            <a:pPr lvl="1" eaLnBrk="1" hangingPunct="1">
              <a:lnSpc>
                <a:spcPct val="80000"/>
              </a:lnSpc>
            </a:pPr>
            <a:endParaRPr lang="en-US" sz="15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58370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>
                <a:latin typeface="Arial" charset="0"/>
                <a:ea typeface="MS PGothic" charset="0"/>
              </a:rPr>
              <a:t>Hypothalamic dysfunction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>
                <a:latin typeface="Arial" charset="0"/>
                <a:ea typeface="MS PGothic" charset="0"/>
              </a:rPr>
              <a:t>Appetite changes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>
                <a:latin typeface="Arial" charset="0"/>
                <a:ea typeface="MS PGothic" charset="0"/>
              </a:rPr>
              <a:t>Apathy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>
                <a:latin typeface="Arial" charset="0"/>
                <a:ea typeface="MS PGothic" charset="0"/>
              </a:rPr>
              <a:t>Sleep disorders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>
                <a:latin typeface="Arial" charset="0"/>
                <a:ea typeface="MS PGothic" charset="0"/>
              </a:rPr>
              <a:t>Memory deficits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>
                <a:latin typeface="Arial" charset="0"/>
                <a:ea typeface="MS PGothic" charset="0"/>
              </a:rPr>
              <a:t>Hyperphagia and obesity =26–52% =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latin typeface="Arial" charset="0"/>
                <a:ea typeface="MS PGothic" charset="0"/>
              </a:rPr>
              <a:t>Long -term mortality rates in adult patients five-fold higher (cardiovascular mortality).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59394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Conclusions</a:t>
            </a:r>
          </a:p>
        </p:txBody>
      </p:sp>
      <p:sp>
        <p:nvSpPr>
          <p:cNvPr id="59395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>
                <a:latin typeface="Arial" charset="0"/>
                <a:ea typeface="MS PGothic" charset="0"/>
              </a:rPr>
              <a:t>Conclusive treatment remains a matter of debate.</a:t>
            </a:r>
          </a:p>
          <a:p>
            <a:pPr eaLnBrk="1" hangingPunct="1">
              <a:lnSpc>
                <a:spcPct val="90000"/>
              </a:lnSpc>
            </a:pPr>
            <a:endParaRPr lang="en-US" sz="21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100">
                <a:latin typeface="Arial" charset="0"/>
                <a:ea typeface="MS PGothic" charset="0"/>
              </a:rPr>
              <a:t>When GTR is not an option, STR combined with radiotherapy becomes the therapeutic option of choice.</a:t>
            </a:r>
          </a:p>
          <a:p>
            <a:pPr eaLnBrk="1" hangingPunct="1">
              <a:lnSpc>
                <a:spcPct val="90000"/>
              </a:lnSpc>
            </a:pPr>
            <a:endParaRPr lang="en-US" sz="2100">
              <a:latin typeface="Arial" charset="0"/>
              <a:ea typeface="MS PGothic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100">
                <a:latin typeface="Arial" charset="0"/>
                <a:ea typeface="MS PGothic" charset="0"/>
              </a:rPr>
              <a:t>Most importantly, the treatment of craniopharyngiomas is complicated both surgically and medically, necessitating a multidisciplinary approach involving neurosurgery, neurology, endocrinology, ophthalmology and neuropsychology.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60418" name="Title 1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Cystic tumor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lvl="1" eaLnBrk="1" hangingPunct="1"/>
            <a:r>
              <a:rPr lang="en-US">
                <a:latin typeface="Arial" charset="0"/>
                <a:ea typeface="MS PGothic" charset="0"/>
              </a:rPr>
              <a:t>Intracavitary bleomycin / 90 Y</a:t>
            </a:r>
          </a:p>
          <a:p>
            <a:pPr lvl="1" eaLnBrk="1" hangingPunct="1"/>
            <a:r>
              <a:rPr lang="en-US">
                <a:latin typeface="Arial" charset="0"/>
                <a:ea typeface="MS PGothic" charset="0"/>
              </a:rPr>
              <a:t>Interferon  alpha 2a (when all conventional therapy fails)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algn="ctr" eaLnBrk="1" hangingPunct="1">
              <a:buFont typeface="Wingdings" charset="0"/>
              <a:buNone/>
            </a:pPr>
            <a:endParaRPr lang="en-US">
              <a:latin typeface="Arial" charset="0"/>
              <a:ea typeface="MS PGothic" charset="0"/>
            </a:endParaRPr>
          </a:p>
          <a:p>
            <a:pPr algn="ctr" eaLnBrk="1" hangingPunct="1">
              <a:buFont typeface="Wingdings" charset="0"/>
              <a:buNone/>
            </a:pPr>
            <a:endParaRPr lang="en-US">
              <a:latin typeface="Arial" charset="0"/>
              <a:ea typeface="MS PGothic" charset="0"/>
            </a:endParaRPr>
          </a:p>
          <a:p>
            <a:pPr algn="ctr" eaLnBrk="1" hangingPunct="1">
              <a:buFont typeface="Wingdings" charset="0"/>
              <a:buNone/>
            </a:pPr>
            <a:r>
              <a:rPr lang="en-US" sz="5100">
                <a:latin typeface="Arial" charset="0"/>
                <a:ea typeface="MS PGothic" charset="0"/>
              </a:rPr>
              <a:t>Thank you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 sz="3400">
                <a:latin typeface="Garamond" charset="0"/>
                <a:ea typeface="MS PGothic" charset="0"/>
              </a:rPr>
              <a:t>Preoperative evaluation and</a:t>
            </a:r>
            <a:br>
              <a:rPr lang="en-US" sz="3400">
                <a:latin typeface="Garamond" charset="0"/>
                <a:ea typeface="MS PGothic" charset="0"/>
              </a:rPr>
            </a:br>
            <a:r>
              <a:rPr lang="en-US" sz="3400">
                <a:latin typeface="Garamond" charset="0"/>
                <a:ea typeface="MS PGothic" charset="0"/>
              </a:rPr>
              <a:t>management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Complete endocrinological evaluation</a:t>
            </a:r>
            <a:r>
              <a:rPr lang="en-US">
                <a:latin typeface="Arial" charset="0"/>
                <a:ea typeface="MS PGothic" charset="0"/>
              </a:rPr>
              <a:t> to uncover hypopituitarism  particularly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Arial" charset="0"/>
                <a:ea typeface="MS PGothic" charset="0"/>
              </a:rPr>
              <a:t>Growth hormone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Arial" charset="0"/>
                <a:ea typeface="MS PGothic" charset="0"/>
              </a:rPr>
              <a:t>Cortisol</a:t>
            </a:r>
          </a:p>
          <a:p>
            <a:pPr lvl="1" eaLnBrk="1" hangingPunct="1">
              <a:buFont typeface="Wingdings" charset="0"/>
              <a:buNone/>
            </a:pPr>
            <a:r>
              <a:rPr lang="en-US">
                <a:latin typeface="Arial" charset="0"/>
                <a:ea typeface="MS PGothic" charset="0"/>
              </a:rPr>
              <a:t>Thyroid hormone deficiencies.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31746" name="Rectangle 4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en-US" sz="2600">
                <a:latin typeface="Arial" charset="0"/>
                <a:ea typeface="MS PGothic" charset="0"/>
              </a:rPr>
              <a:t>X ray: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solidFill>
                  <a:srgbClr val="FF0000"/>
                </a:solidFill>
                <a:latin typeface="Arial" charset="0"/>
                <a:ea typeface="MS PGothic" charset="0"/>
              </a:rPr>
              <a:t>Irregular speckled calcification </a:t>
            </a:r>
            <a:r>
              <a:rPr lang="en-US" sz="2600">
                <a:latin typeface="Arial" charset="0"/>
                <a:ea typeface="MS PGothic" charset="0"/>
              </a:rPr>
              <a:t>seen just above the sella turcica.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solidFill>
                  <a:srgbClr val="FF0000"/>
                </a:solidFill>
                <a:latin typeface="Arial" charset="0"/>
                <a:ea typeface="MS PGothic" charset="0"/>
              </a:rPr>
              <a:t>The semicircular shell </a:t>
            </a:r>
            <a:r>
              <a:rPr lang="en-US" sz="2600">
                <a:latin typeface="Arial" charset="0"/>
                <a:ea typeface="MS PGothic" charset="0"/>
              </a:rPr>
              <a:t>outlining the wall of cystic lesion.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solidFill>
                  <a:srgbClr val="FF0000"/>
                </a:solidFill>
                <a:latin typeface="Arial" charset="0"/>
                <a:ea typeface="MS PGothic" charset="0"/>
              </a:rPr>
              <a:t>Fine flaky calcium </a:t>
            </a:r>
            <a:r>
              <a:rPr lang="en-US" sz="2600">
                <a:latin typeface="Arial" charset="0"/>
                <a:ea typeface="MS PGothic" charset="0"/>
              </a:rPr>
              <a:t>-fast growing tumours.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solidFill>
                  <a:srgbClr val="FF0000"/>
                </a:solidFill>
                <a:latin typeface="Arial" charset="0"/>
                <a:ea typeface="MS PGothic" charset="0"/>
              </a:rPr>
              <a:t>Dense calcification </a:t>
            </a:r>
            <a:r>
              <a:rPr lang="en-US" sz="2600">
                <a:latin typeface="Arial" charset="0"/>
                <a:ea typeface="MS PGothic" charset="0"/>
              </a:rPr>
              <a:t>-slow growing tumours.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latin typeface="Arial" charset="0"/>
                <a:ea typeface="MS PGothic" charset="0"/>
              </a:rPr>
              <a:t>Mostly suprasellar.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>
                <a:latin typeface="Arial" charset="0"/>
                <a:ea typeface="MS PGothic" charset="0"/>
              </a:rPr>
              <a:t>Calcification may be in cyst wall and/or solid component.</a:t>
            </a:r>
          </a:p>
        </p:txBody>
      </p:sp>
      <p:sp>
        <p:nvSpPr>
          <p:cNvPr id="31747" name="Rectangle 5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Imaging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32770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Imaging</a:t>
            </a:r>
          </a:p>
        </p:txBody>
      </p:sp>
      <p:sp>
        <p:nvSpPr>
          <p:cNvPr id="32771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2600">
                <a:latin typeface="Arial" charset="0"/>
                <a:ea typeface="MS PGothic" charset="0"/>
              </a:rPr>
              <a:t>MRI:</a:t>
            </a:r>
          </a:p>
          <a:p>
            <a:pPr eaLnBrk="1" hangingPunct="1">
              <a:lnSpc>
                <a:spcPct val="80000"/>
              </a:lnSpc>
            </a:pPr>
            <a:r>
              <a:rPr lang="en-US" sz="2600">
                <a:latin typeface="Arial" charset="0"/>
                <a:ea typeface="MS PGothic" charset="0"/>
              </a:rPr>
              <a:t>Hypo on T1,hyper on T2WI</a:t>
            </a:r>
          </a:p>
          <a:p>
            <a:pPr eaLnBrk="1" hangingPunct="1">
              <a:lnSpc>
                <a:spcPct val="80000"/>
              </a:lnSpc>
            </a:pPr>
            <a:r>
              <a:rPr lang="en-US" sz="2600">
                <a:latin typeface="Arial" charset="0"/>
                <a:ea typeface="MS PGothic" charset="0"/>
              </a:rPr>
              <a:t>Multilobular</a:t>
            </a:r>
          </a:p>
          <a:p>
            <a:pPr eaLnBrk="1" hangingPunct="1">
              <a:lnSpc>
                <a:spcPct val="80000"/>
              </a:lnSpc>
            </a:pPr>
            <a:r>
              <a:rPr lang="en-US" sz="2600">
                <a:latin typeface="Arial" charset="0"/>
                <a:ea typeface="MS PGothic" charset="0"/>
              </a:rPr>
              <a:t>Multicystic </a:t>
            </a:r>
          </a:p>
          <a:p>
            <a:pPr eaLnBrk="1" hangingPunct="1">
              <a:lnSpc>
                <a:spcPct val="80000"/>
              </a:lnSpc>
            </a:pPr>
            <a:r>
              <a:rPr lang="en-US" sz="2600">
                <a:latin typeface="Arial" charset="0"/>
                <a:ea typeface="MS PGothic" charset="0"/>
              </a:rPr>
              <a:t>Enhances strongly/ heterogenously</a:t>
            </a:r>
          </a:p>
          <a:p>
            <a:pPr eaLnBrk="1" hangingPunct="1">
              <a:lnSpc>
                <a:spcPct val="80000"/>
              </a:lnSpc>
            </a:pPr>
            <a:r>
              <a:rPr lang="en-US" sz="2600">
                <a:latin typeface="Arial" charset="0"/>
                <a:ea typeface="MS PGothic" charset="0"/>
              </a:rPr>
              <a:t>Often both cyst walls and solid  components enhance </a:t>
            </a:r>
          </a:p>
          <a:p>
            <a:pPr eaLnBrk="1" hangingPunct="1">
              <a:lnSpc>
                <a:spcPct val="80000"/>
              </a:lnSpc>
            </a:pPr>
            <a:r>
              <a:rPr lang="en-US" sz="2600">
                <a:latin typeface="Arial" charset="0"/>
                <a:ea typeface="MS PGothic" charset="0"/>
              </a:rPr>
              <a:t>Completely solid (rare)</a:t>
            </a:r>
          </a:p>
          <a:p>
            <a:pPr eaLnBrk="1" hangingPunct="1">
              <a:lnSpc>
                <a:spcPct val="80000"/>
              </a:lnSpc>
            </a:pPr>
            <a:endParaRPr lang="en-US" sz="2600">
              <a:latin typeface="Arial" charset="0"/>
              <a:ea typeface="MS PGothic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Classification </a:t>
            </a:r>
            <a:endParaRPr lang="en-US" sz="3400">
              <a:latin typeface="Garamond" charset="0"/>
              <a:ea typeface="MS PGothic" charset="0"/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Grade I (intrasellar or infradiaphragmatic)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Grade II (occupying the cistern with or without an intrasellar component)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Grade III (lower half of the third ventricle)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Grade IV (upper half of the  third ventricle) 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Grade V (reaching the septum pellucidum or lateral ventricles)</a:t>
            </a:r>
          </a:p>
          <a:p>
            <a:pPr algn="r" eaLnBrk="1" hangingPunct="1">
              <a:buFont typeface="Wingdings" charset="0"/>
              <a:buNone/>
            </a:pPr>
            <a:r>
              <a:rPr lang="en-US" sz="1100">
                <a:latin typeface="Arial" charset="0"/>
                <a:ea typeface="MS PGothic" charset="0"/>
              </a:rPr>
              <a:t>Samii M, Tatagiba M, Neurol Med Chir, 1997;37:141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34818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THERAPUETIC GOALS</a:t>
            </a:r>
          </a:p>
        </p:txBody>
      </p:sp>
      <p:sp>
        <p:nvSpPr>
          <p:cNvPr id="34819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Cure of disease with functional preservation and restoration.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Craniopharyngioma:Management principles and recent advances</a:t>
            </a:r>
          </a:p>
        </p:txBody>
      </p:sp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39825"/>
          </a:xfrm>
        </p:spPr>
        <p:txBody>
          <a:bodyPr anchor="ctr"/>
          <a:lstStyle/>
          <a:p>
            <a:pPr eaLnBrk="1" hangingPunct="1"/>
            <a:r>
              <a:rPr lang="en-US">
                <a:latin typeface="Garamond" charset="0"/>
                <a:ea typeface="MS PGothic" charset="0"/>
              </a:rPr>
              <a:t>Surgical Approaches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  <a:latin typeface="Arial" charset="0"/>
                <a:ea typeface="MS PGothic" charset="0"/>
              </a:rPr>
              <a:t>Ideal approach – Varies.</a:t>
            </a:r>
          </a:p>
          <a:p>
            <a:pPr eaLnBrk="1" hangingPunct="1"/>
            <a:r>
              <a:rPr lang="en-US">
                <a:latin typeface="Arial" charset="0"/>
                <a:ea typeface="MS PGothic" charset="0"/>
              </a:rPr>
              <a:t>Influenced by the tumour location with respect to the sella, chiasm and third ventricle.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532</TotalTime>
  <Words>1237</Words>
  <Application>Microsoft Macintosh PowerPoint</Application>
  <PresentationFormat>On-screen Show (4:3)</PresentationFormat>
  <Paragraphs>269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Arial</vt:lpstr>
      <vt:lpstr>MS PGothic</vt:lpstr>
      <vt:lpstr>Calibri</vt:lpstr>
      <vt:lpstr>ＭＳ Ｐゴシック</vt:lpstr>
      <vt:lpstr>Garamond</vt:lpstr>
      <vt:lpstr>Wingdings</vt:lpstr>
      <vt:lpstr>Times New Roman</vt:lpstr>
      <vt:lpstr>Custom Design</vt:lpstr>
      <vt:lpstr>Edge</vt:lpstr>
      <vt:lpstr>CRANIOPHARYNGIOMA: MANAGEMENT PRINCIPLES AND RECENT ADVANCES</vt:lpstr>
      <vt:lpstr>Introduction </vt:lpstr>
      <vt:lpstr>PowerPoint Presentation</vt:lpstr>
      <vt:lpstr>Preoperative evaluation and management</vt:lpstr>
      <vt:lpstr>Imaging </vt:lpstr>
      <vt:lpstr>Imaging</vt:lpstr>
      <vt:lpstr>Classification </vt:lpstr>
      <vt:lpstr>THERAPUETIC GOALS</vt:lpstr>
      <vt:lpstr>Surgical Approaches</vt:lpstr>
      <vt:lpstr>Anterior Midline Approach</vt:lpstr>
      <vt:lpstr>Anterior Midline Approach</vt:lpstr>
      <vt:lpstr>Anterolateral Approach</vt:lpstr>
      <vt:lpstr>Anterolateral Approach</vt:lpstr>
      <vt:lpstr>Transpetrosal Approach</vt:lpstr>
      <vt:lpstr>Intraventricular Approaches</vt:lpstr>
      <vt:lpstr>Intraventricular Approaches</vt:lpstr>
      <vt:lpstr>Intraventricular Approaches</vt:lpstr>
      <vt:lpstr>Combined Approaches</vt:lpstr>
      <vt:lpstr>Radical surgery</vt:lpstr>
      <vt:lpstr>PowerPoint Presentation</vt:lpstr>
      <vt:lpstr>Limited surgery</vt:lpstr>
      <vt:lpstr>PowerPoint Presentation</vt:lpstr>
      <vt:lpstr>Endoscopy</vt:lpstr>
      <vt:lpstr>Radiation Therapy</vt:lpstr>
      <vt:lpstr>Stereotactic radiosurgery</vt:lpstr>
      <vt:lpstr>Stereotactic radiosurgery</vt:lpstr>
      <vt:lpstr>Intracavitary radiation</vt:lpstr>
      <vt:lpstr>Outcomes</vt:lpstr>
      <vt:lpstr>Recurrence </vt:lpstr>
      <vt:lpstr>Morbidity and Management of Complications</vt:lpstr>
      <vt:lpstr>PowerPoint Presentation</vt:lpstr>
      <vt:lpstr>Conclusions</vt:lpstr>
      <vt:lpstr>Cystic tumor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CRANIOPHARYNGIOMA MANAGEMENT PRINCIPLES AND RECENT ADVANCES</dc:title>
  <dc:creator>Windows User</dc:creator>
  <cp:lastModifiedBy>apple</cp:lastModifiedBy>
  <cp:revision>144</cp:revision>
  <dcterms:created xsi:type="dcterms:W3CDTF">2010-10-10T06:51:17Z</dcterms:created>
  <dcterms:modified xsi:type="dcterms:W3CDTF">2013-12-19T05:49:24Z</dcterms:modified>
</cp:coreProperties>
</file>